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retendard Black" panose="020B0600000101010101" charset="-127"/>
      <p:bold r:id="rId11"/>
    </p:embeddedFont>
    <p:embeddedFont>
      <p:font typeface="Pretendard Bold" panose="020B0600000101010101" charset="-127"/>
      <p:bold r:id="rId12"/>
    </p:embeddedFont>
    <p:embeddedFont>
      <p:font typeface="Pretendard Medium" panose="020B0600000101010101" charset="-127"/>
      <p:bold r:id="rId13"/>
    </p:embeddedFont>
    <p:embeddedFont>
      <p:font typeface="Pretendard Regular" panose="020B0600000101010101" charset="-127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6" y="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0" y="0"/>
            <a:ext cx="5842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8382000"/>
            <a:ext cx="4584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0" y="9512300"/>
            <a:ext cx="45847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007100"/>
            <a:ext cx="174625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4400" y="50800"/>
            <a:ext cx="9652000" cy="469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10000" b="0" i="0" u="none" strike="noStrike">
                <a:solidFill>
                  <a:srgbClr val="222222"/>
                </a:solidFill>
                <a:ea typeface="Pretendard Black"/>
              </a:rPr>
              <a:t>동영상</a:t>
            </a:r>
            <a:r>
              <a:rPr lang="en-US" sz="10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10000" b="0" i="0" u="none" strike="noStrike">
                <a:solidFill>
                  <a:srgbClr val="222222"/>
                </a:solidFill>
                <a:ea typeface="Pretendard Black"/>
              </a:rPr>
              <a:t>속</a:t>
            </a:r>
            <a:r>
              <a:rPr lang="en-US" sz="10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10000" b="0" i="0" u="none" strike="noStrike">
                <a:solidFill>
                  <a:srgbClr val="222222"/>
                </a:solidFill>
                <a:ea typeface="Pretendard Black"/>
              </a:rPr>
              <a:t>객체</a:t>
            </a:r>
            <a:r>
              <a:rPr lang="en-US" sz="10000" b="0" i="0" u="none" strike="noStrike">
                <a:solidFill>
                  <a:srgbClr val="222222"/>
                </a:solidFill>
                <a:latin typeface="Pretendard Black"/>
              </a:rPr>
              <a:t> </a:t>
            </a:r>
          </a:p>
          <a:p>
            <a:pPr lvl="0" algn="l">
              <a:lnSpc>
                <a:spcPct val="95449"/>
              </a:lnSpc>
            </a:pPr>
            <a:r>
              <a:rPr lang="ko-KR" sz="10000" b="0" i="0" u="none" strike="noStrike">
                <a:solidFill>
                  <a:srgbClr val="222222"/>
                </a:solidFill>
                <a:ea typeface="Pretendard Black"/>
              </a:rPr>
              <a:t>추적</a:t>
            </a:r>
            <a:r>
              <a:rPr lang="en-US" sz="10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10000" b="0" i="0" u="none" strike="noStrike">
                <a:solidFill>
                  <a:srgbClr val="222222"/>
                </a:solidFill>
                <a:ea typeface="Pretendard Black"/>
              </a:rPr>
              <a:t>시스템</a:t>
            </a:r>
          </a:p>
          <a:p>
            <a:pPr lvl="0" algn="l">
              <a:lnSpc>
                <a:spcPct val="95449"/>
              </a:lnSpc>
            </a:pPr>
            <a:r>
              <a:rPr lang="en-US" sz="10000" b="0" i="0" u="none" strike="noStrike">
                <a:solidFill>
                  <a:srgbClr val="222222"/>
                </a:solidFill>
                <a:latin typeface="Pretendard Black"/>
              </a:rPr>
              <a:t>(</a:t>
            </a:r>
            <a:r>
              <a:rPr lang="ko-KR" sz="10000" b="0" i="0" u="none" strike="noStrike">
                <a:solidFill>
                  <a:srgbClr val="222222"/>
                </a:solidFill>
                <a:ea typeface="Pretendard Black"/>
              </a:rPr>
              <a:t>스포츠</a:t>
            </a:r>
            <a:r>
              <a:rPr lang="en-US" sz="10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10000" b="0" i="0" u="none" strike="noStrike">
                <a:solidFill>
                  <a:srgbClr val="222222"/>
                </a:solidFill>
                <a:ea typeface="Pretendard Black"/>
              </a:rPr>
              <a:t>영상</a:t>
            </a:r>
            <a:r>
              <a:rPr lang="en-US" sz="10000" b="0" i="0" u="none" strike="noStrike">
                <a:solidFill>
                  <a:srgbClr val="222222"/>
                </a:solidFill>
                <a:latin typeface="Pretendard Black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90600" y="7581900"/>
            <a:ext cx="3898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3500" b="0" i="0" u="none" strike="noStrike">
                <a:solidFill>
                  <a:srgbClr val="222222"/>
                </a:solidFill>
                <a:ea typeface="Pretendard Bold"/>
              </a:rPr>
              <a:t>컴퓨터공학과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90600" y="8724900"/>
            <a:ext cx="38989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3500" b="0" i="0" u="none" strike="noStrike">
                <a:solidFill>
                  <a:srgbClr val="222222"/>
                </a:solidFill>
                <a:latin typeface="Pretendard Bold"/>
              </a:rPr>
              <a:t>20117944 </a:t>
            </a:r>
            <a:r>
              <a:rPr lang="ko-KR" sz="3500" b="0" i="0" u="none" strike="noStrike">
                <a:solidFill>
                  <a:srgbClr val="222222"/>
                </a:solidFill>
                <a:ea typeface="Pretendard Bold"/>
              </a:rPr>
              <a:t>최용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3759200"/>
            <a:ext cx="163957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908800"/>
            <a:ext cx="16395700" cy="203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77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3600" y="749300"/>
            <a:ext cx="12090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7000" b="0" i="0" u="none" strike="noStrike">
                <a:solidFill>
                  <a:srgbClr val="222222"/>
                </a:solidFill>
                <a:ea typeface="Pretendard Black"/>
              </a:rPr>
              <a:t>프로젝트</a:t>
            </a:r>
            <a:r>
              <a:rPr lang="en-US" sz="7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0" i="0" u="none" strike="noStrike">
                <a:solidFill>
                  <a:srgbClr val="222222"/>
                </a:solidFill>
                <a:ea typeface="Pretendard Black"/>
              </a:rPr>
              <a:t>문제</a:t>
            </a:r>
            <a:r>
              <a:rPr lang="en-US" sz="7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0" i="0" u="none" strike="noStrike">
                <a:solidFill>
                  <a:srgbClr val="222222"/>
                </a:solidFill>
                <a:ea typeface="Pretendard Black"/>
              </a:rPr>
              <a:t>정의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1800" y="4495800"/>
            <a:ext cx="14947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스포츠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영상에서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파란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유니폼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선수만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인식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추적하고자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87500" y="7632700"/>
            <a:ext cx="14947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동일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객체에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여러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박스가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생성되고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ID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가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유지되지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않는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문제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발생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4775200"/>
            <a:ext cx="163957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7175500"/>
            <a:ext cx="16395700" cy="203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7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2413000"/>
            <a:ext cx="16395700" cy="2032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63600" y="749300"/>
            <a:ext cx="12090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7000" b="0" i="0" u="none" strike="noStrike">
                <a:solidFill>
                  <a:srgbClr val="222222"/>
                </a:solidFill>
                <a:ea typeface="Pretendard Black"/>
              </a:rPr>
              <a:t>문제의</a:t>
            </a:r>
            <a:r>
              <a:rPr lang="en-US" sz="7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0" i="0" u="none" strike="noStrike">
                <a:solidFill>
                  <a:srgbClr val="222222"/>
                </a:solidFill>
                <a:ea typeface="Pretendard Black"/>
              </a:rPr>
              <a:t>원인</a:t>
            </a:r>
            <a:r>
              <a:rPr lang="en-US" sz="7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0" i="0" u="none" strike="noStrike">
                <a:solidFill>
                  <a:srgbClr val="222222"/>
                </a:solidFill>
                <a:ea typeface="Pretendard Black"/>
              </a:rPr>
              <a:t>분석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4800" y="5549900"/>
            <a:ext cx="14947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트래커가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동일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선수를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반복해서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다른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ID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로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인식함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4800" y="7899400"/>
            <a:ext cx="14947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작은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객체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탐지에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한계가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있어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멀리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있는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선수는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누락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74800" y="3149600"/>
            <a:ext cx="14947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객체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탐지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모델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(MobileNet-SSD)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이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중복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감지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4775200"/>
            <a:ext cx="16395700" cy="203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7175500"/>
            <a:ext cx="16395700" cy="203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7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2413000"/>
            <a:ext cx="16395700" cy="2032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63600" y="749300"/>
            <a:ext cx="12090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7000" b="0" i="0" u="none" strike="noStrike">
                <a:solidFill>
                  <a:srgbClr val="222222"/>
                </a:solidFill>
                <a:ea typeface="Pretendard Black"/>
              </a:rPr>
              <a:t>문제</a:t>
            </a:r>
            <a:r>
              <a:rPr lang="en-US" sz="7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0" i="0" u="none" strike="noStrike">
                <a:solidFill>
                  <a:srgbClr val="222222"/>
                </a:solidFill>
                <a:ea typeface="Pretendard Black"/>
              </a:rPr>
              <a:t>해결</a:t>
            </a:r>
            <a:r>
              <a:rPr lang="en-US" sz="7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0" i="0" u="none" strike="noStrike">
                <a:solidFill>
                  <a:srgbClr val="222222"/>
                </a:solidFill>
                <a:ea typeface="Pretendard Black"/>
              </a:rPr>
              <a:t>방법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4800" y="5549900"/>
            <a:ext cx="14947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라이브러리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: OpenCV (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전처리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/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후처리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모두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포함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4800" y="7899400"/>
            <a:ext cx="14947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기법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: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파란색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유니폼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탐지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및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중복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박스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제거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74800" y="2540000"/>
            <a:ext cx="14947900" cy="175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endParaRPr/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 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알고리즘</a:t>
            </a:r>
            <a:r>
              <a:rPr lang="en-US" sz="3000" b="0" i="0" u="none" strike="noStrike">
                <a:solidFill>
                  <a:srgbClr val="222222"/>
                </a:solidFill>
                <a:latin typeface="Pretendard Medium"/>
              </a:rPr>
              <a:t>: MobileNet-SSD, CSRT Tracker, NMS, HSV </a:t>
            </a:r>
            <a:r>
              <a:rPr lang="ko-KR" sz="3000" b="0" i="0" u="none" strike="noStrike">
                <a:solidFill>
                  <a:srgbClr val="222222"/>
                </a:solidFill>
                <a:ea typeface="Pretendard Medium"/>
              </a:rPr>
              <a:t>필터링</a:t>
            </a:r>
          </a:p>
          <a:p>
            <a:pPr lvl="1" algn="l">
              <a:lnSpc>
                <a:spcPct val="132800"/>
              </a:lnSpc>
            </a:pPr>
            <a:endParaRPr lang="ko-KR" sz="3000" b="0" i="0" u="none" strike="noStrike">
              <a:solidFill>
                <a:srgbClr val="222222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438400"/>
            <a:ext cx="8051800" cy="443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438400"/>
            <a:ext cx="8051800" cy="4432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594600"/>
            <a:ext cx="80137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7594600"/>
            <a:ext cx="8013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77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3600" y="749300"/>
            <a:ext cx="15836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7000" b="0" i="0" u="none" strike="noStrike">
                <a:solidFill>
                  <a:srgbClr val="222222"/>
                </a:solidFill>
                <a:ea typeface="Pretendard Black"/>
              </a:rPr>
              <a:t>데이터</a:t>
            </a:r>
            <a:r>
              <a:rPr lang="en-US" sz="7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0" i="0" u="none" strike="noStrike">
                <a:solidFill>
                  <a:srgbClr val="222222"/>
                </a:solidFill>
                <a:ea typeface="Pretendard Black"/>
              </a:rPr>
              <a:t>수집</a:t>
            </a:r>
            <a:r>
              <a:rPr lang="en-US" sz="7000" b="0" i="0" u="none" strike="noStrike">
                <a:solidFill>
                  <a:srgbClr val="222222"/>
                </a:solidFill>
                <a:latin typeface="Pretendard Black"/>
              </a:rPr>
              <a:t>(</a:t>
            </a:r>
            <a:r>
              <a:rPr lang="ko-KR" sz="7000" b="0" i="0" u="none" strike="noStrike">
                <a:solidFill>
                  <a:srgbClr val="222222"/>
                </a:solidFill>
                <a:ea typeface="Pretendard Black"/>
              </a:rPr>
              <a:t>스포츠</a:t>
            </a:r>
            <a:r>
              <a:rPr lang="en-US" sz="7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0" i="0" u="none" strike="noStrike">
                <a:solidFill>
                  <a:srgbClr val="222222"/>
                </a:solidFill>
                <a:ea typeface="Pretendard Black"/>
              </a:rPr>
              <a:t>영상</a:t>
            </a:r>
            <a:r>
              <a:rPr lang="en-US" sz="7000" b="0" i="0" u="none" strike="noStrike">
                <a:solidFill>
                  <a:srgbClr val="222222"/>
                </a:solidFill>
                <a:latin typeface="Pretendard Black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3600" y="7048500"/>
            <a:ext cx="810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222222"/>
                </a:solidFill>
                <a:ea typeface="Pretendard Regular"/>
              </a:rPr>
              <a:t>유튜브검색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7048500"/>
            <a:ext cx="8102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000" b="0" i="0" u="none" strike="noStrike">
                <a:solidFill>
                  <a:srgbClr val="222222"/>
                </a:solidFill>
                <a:latin typeface="Pretendard Regular"/>
              </a:rPr>
              <a:t>Vecteezy – Soccer Match Aerial 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3600" y="8293100"/>
            <a:ext cx="165227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유튜브</a:t>
            </a:r>
            <a:r>
              <a:rPr lang="en-US" sz="25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공개</a:t>
            </a:r>
            <a:r>
              <a:rPr lang="en-US" sz="25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축구</a:t>
            </a:r>
            <a:r>
              <a:rPr lang="en-US" sz="25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영상</a:t>
            </a:r>
            <a:r>
              <a:rPr lang="en-US" sz="25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확보</a:t>
            </a: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영상</a:t>
            </a:r>
            <a:r>
              <a:rPr lang="en-US" sz="25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프레임</a:t>
            </a:r>
            <a:r>
              <a:rPr lang="en-US" sz="25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추출</a:t>
            </a:r>
            <a:r>
              <a:rPr lang="en-US" sz="25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전처리로</a:t>
            </a:r>
            <a:r>
              <a:rPr lang="en-US" sz="25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실험용</a:t>
            </a:r>
            <a:r>
              <a:rPr lang="en-US" sz="25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데이터셋</a:t>
            </a:r>
            <a:r>
              <a:rPr lang="en-US" sz="25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구성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0" y="8509000"/>
            <a:ext cx="7467600" cy="12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63600" y="736600"/>
            <a:ext cx="15836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7000" b="0" i="0" u="none" strike="noStrike">
                <a:solidFill>
                  <a:srgbClr val="222222"/>
                </a:solidFill>
                <a:ea typeface="Pretendard Black"/>
              </a:rPr>
              <a:t>함수</a:t>
            </a:r>
            <a:r>
              <a:rPr lang="en-US" sz="7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0" i="0" u="none" strike="noStrike">
                <a:solidFill>
                  <a:srgbClr val="222222"/>
                </a:solidFill>
                <a:ea typeface="Pretendard Black"/>
              </a:rPr>
              <a:t>및</a:t>
            </a:r>
            <a:r>
              <a:rPr lang="en-US" sz="7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0" i="0" u="none" strike="noStrike">
                <a:solidFill>
                  <a:srgbClr val="222222"/>
                </a:solidFill>
                <a:ea typeface="Pretendard Black"/>
              </a:rPr>
              <a:t>알고리즘</a:t>
            </a:r>
            <a:r>
              <a:rPr lang="en-US" sz="7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0" i="0" u="none" strike="noStrike">
                <a:solidFill>
                  <a:srgbClr val="222222"/>
                </a:solidFill>
                <a:ea typeface="Pretendard Black"/>
              </a:rPr>
              <a:t>적용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42300" y="7734300"/>
            <a:ext cx="6184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3000" b="0" i="0" u="none" strike="noStrike">
                <a:solidFill>
                  <a:srgbClr val="222222"/>
                </a:solidFill>
                <a:ea typeface="Pretendard Bold"/>
              </a:rPr>
              <a:t>세부적인</a:t>
            </a:r>
            <a:r>
              <a:rPr lang="en-US" sz="30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Bold"/>
              </a:rPr>
              <a:t>분석내용</a:t>
            </a:r>
            <a:r>
              <a:rPr lang="en-US" sz="30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222222"/>
                </a:solidFill>
                <a:ea typeface="Pretendard Bold"/>
              </a:rPr>
              <a:t>정리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81900" y="8483600"/>
            <a:ext cx="93345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222222"/>
                </a:solidFill>
                <a:latin typeface="Pretendard Regular"/>
              </a:rPr>
              <a:t>detect_blue_players(): HSV + MobileNet-SSD </a:t>
            </a: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기반</a:t>
            </a:r>
            <a:r>
              <a:rPr lang="en-US" sz="25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선수</a:t>
            </a:r>
            <a:r>
              <a:rPr lang="en-US" sz="25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탐지</a:t>
            </a: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222222"/>
                </a:solidFill>
                <a:latin typeface="Pretendard Regular"/>
              </a:rPr>
              <a:t>remove_duplicate_boxes_with_nms(): NMS</a:t>
            </a: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로</a:t>
            </a:r>
            <a:r>
              <a:rPr lang="en-US" sz="25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중복</a:t>
            </a:r>
            <a:r>
              <a:rPr lang="en-US" sz="25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제거</a:t>
            </a: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222222"/>
                </a:solidFill>
                <a:latin typeface="Pretendard Regular"/>
              </a:rPr>
              <a:t>TrackerCSRT(): OpenCV </a:t>
            </a: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추적기</a:t>
            </a:r>
            <a:r>
              <a:rPr lang="en-US" sz="2500" b="0" i="0" u="none" strike="noStrike">
                <a:solidFill>
                  <a:srgbClr val="222222"/>
                </a:solidFill>
                <a:latin typeface="Pretendard Regular"/>
              </a:rPr>
              <a:t>, ID </a:t>
            </a: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지속</a:t>
            </a:r>
            <a:r>
              <a:rPr lang="en-US" sz="25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222222"/>
                </a:solidFill>
                <a:ea typeface="Pretendard Regular"/>
              </a:rPr>
              <a:t>유지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77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2133600"/>
            <a:ext cx="5435600" cy="711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800" y="2133600"/>
            <a:ext cx="61722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3600" y="736600"/>
            <a:ext cx="15836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7000" b="0" i="0" u="none" strike="noStrike">
                <a:solidFill>
                  <a:srgbClr val="222222"/>
                </a:solidFill>
                <a:ea typeface="Pretendard Black"/>
              </a:rPr>
              <a:t>개발</a:t>
            </a:r>
            <a:r>
              <a:rPr lang="en-US" sz="7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0" i="0" u="none" strike="noStrike">
                <a:solidFill>
                  <a:srgbClr val="222222"/>
                </a:solidFill>
                <a:ea typeface="Pretendard Black"/>
              </a:rPr>
              <a:t>중</a:t>
            </a:r>
            <a:r>
              <a:rPr lang="en-US" sz="7000" b="0" i="0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0" i="0" u="none" strike="noStrike">
                <a:solidFill>
                  <a:srgbClr val="222222"/>
                </a:solidFill>
                <a:ea typeface="Pretendard Black"/>
              </a:rPr>
              <a:t>문제점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3600" y="4610100"/>
            <a:ext cx="14782800" cy="314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 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중복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박스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문제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→ NMS +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중심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거리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병합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방식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적용을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해봤지만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실패</a:t>
            </a: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 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멀리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있는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선수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누락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→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탐지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임계값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완화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(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너무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작은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선수들은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알고리즘에서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잡지를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못함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)</a:t>
            </a: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 ID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지속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문제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→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재초기화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없이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트래커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유지로</a:t>
            </a:r>
            <a:r>
              <a:rPr lang="en-US" sz="4000" b="0" i="0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Regular"/>
              </a:rPr>
              <a:t>해결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3600" y="3111500"/>
            <a:ext cx="4114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4000" b="0" i="0" u="none" strike="noStrike">
                <a:solidFill>
                  <a:srgbClr val="222222"/>
                </a:solidFill>
                <a:ea typeface="Pretendard Bold"/>
              </a:rPr>
              <a:t>문제점</a:t>
            </a:r>
            <a:r>
              <a:rPr lang="en-US" sz="40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Bold"/>
              </a:rPr>
              <a:t>및</a:t>
            </a:r>
            <a:r>
              <a:rPr lang="en-US" sz="4000" b="0" i="0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222222"/>
                </a:solidFill>
                <a:ea typeface="Pretendard Bold"/>
              </a:rPr>
              <a:t>해결과정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8763000"/>
            <a:ext cx="161925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7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31975"/>
            <a:ext cx="5675481" cy="312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4956175"/>
            <a:ext cx="5675480" cy="312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8112320"/>
            <a:ext cx="80137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8080375"/>
            <a:ext cx="80137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8288000" cy="177800"/>
          </a:xfrm>
          <a:prstGeom prst="rect">
            <a:avLst/>
          </a:prstGeom>
        </p:spPr>
      </p:pic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07407" y="2046725"/>
            <a:ext cx="9782781" cy="5818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63600" y="749300"/>
            <a:ext cx="15836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sz="7000" b="0" i="0" u="none" strike="noStrike" dirty="0">
                <a:solidFill>
                  <a:srgbClr val="222222"/>
                </a:solidFill>
                <a:ea typeface="Pretendard Black"/>
              </a:rPr>
              <a:t>프로젝트</a:t>
            </a:r>
            <a:r>
              <a:rPr lang="en-US" sz="7000" b="0" i="0" u="none" strike="noStrike" dirty="0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0" i="0" u="none" strike="noStrike" dirty="0">
                <a:solidFill>
                  <a:srgbClr val="222222"/>
                </a:solidFill>
                <a:ea typeface="Pretendard Black"/>
              </a:rPr>
              <a:t>결과</a:t>
            </a:r>
            <a:r>
              <a:rPr lang="en-US" sz="7000" b="0" i="0" u="none" strike="noStrike" dirty="0">
                <a:solidFill>
                  <a:srgbClr val="222222"/>
                </a:solidFill>
                <a:latin typeface="Pretendard Black"/>
              </a:rPr>
              <a:t>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4420" y="8113810"/>
            <a:ext cx="165227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파란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유니폼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선수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추적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정확도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향상</a:t>
            </a: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궤적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및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위치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연결선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시각화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성공</a:t>
            </a: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실시간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적용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가능성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확인</a:t>
            </a:r>
          </a:p>
          <a:p>
            <a:pPr marL="342900" lvl="0" indent="-342900" algn="l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하지만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같은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선수에게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여러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개의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박스가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인식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후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추적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(</a:t>
            </a:r>
            <a:r>
              <a:rPr lang="ko-KR" sz="2500" b="0" i="0" u="none" strike="noStrike" dirty="0">
                <a:solidFill>
                  <a:srgbClr val="222222"/>
                </a:solidFill>
                <a:ea typeface="Pretendard Regular"/>
              </a:rPr>
              <a:t>문제점</a:t>
            </a:r>
            <a:r>
              <a:rPr lang="en-US" sz="2500" b="0" i="0" u="none" strike="noStrike" dirty="0">
                <a:solidFill>
                  <a:srgbClr val="222222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3600" y="736600"/>
            <a:ext cx="15836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en-US" sz="7000" b="0" i="0" u="none" strike="noStrike">
                <a:solidFill>
                  <a:srgbClr val="222222"/>
                </a:solidFill>
                <a:latin typeface="Pretendard Black"/>
              </a:rPr>
              <a:t>GitHub </a:t>
            </a:r>
            <a:r>
              <a:rPr lang="ko-KR" sz="7000" b="0" i="0" u="none" strike="noStrike">
                <a:solidFill>
                  <a:srgbClr val="222222"/>
                </a:solidFill>
                <a:ea typeface="Pretendard Black"/>
              </a:rPr>
              <a:t>주소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58547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77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76300" y="5168900"/>
            <a:ext cx="125349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https://github.com/chldyd0823/video-tracking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254</Words>
  <Application>Microsoft Office PowerPoint</Application>
  <PresentationFormat>사용자 지정</PresentationFormat>
  <Paragraphs>39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Pretendard Regular</vt:lpstr>
      <vt:lpstr>Pretendard Black</vt:lpstr>
      <vt:lpstr>Arial</vt:lpstr>
      <vt:lpstr>Pretendard Medium</vt:lpstr>
      <vt:lpstr>Calibri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최용</cp:lastModifiedBy>
  <cp:revision>4</cp:revision>
  <dcterms:created xsi:type="dcterms:W3CDTF">2006-08-16T00:00:00Z</dcterms:created>
  <dcterms:modified xsi:type="dcterms:W3CDTF">2025-06-10T20:27:31Z</dcterms:modified>
</cp:coreProperties>
</file>